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ba8f61d1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ba8f61d1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ba8f61d10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ba8f61d10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ba8f61d1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ba8f61d1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ba8f61d1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ba8f61d1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ba8f61d1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ba8f61d1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ba8f61d1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ba8f61d1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ba8f61d1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ba8f61d1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ba8f61d1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ba8f61d1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jfr.ut.ac.ir/article_82176.html?lang=en"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investopedia.com/terms/e/elliottwavetheory.asp"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fbs.com/analytics/guidebooks/fibonacci-tools-60" TargetMode="External"/><Relationship Id="rId4" Type="http://schemas.openxmlformats.org/officeDocument/2006/relationships/hyperlink" Target="https://fbs.com/analytics/guidebooks/fibonacci-tools-60"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peijin.medium.com/my-recent-experiments-have-been-focused-on-financial-time-series-forecasting-prediction-using-a-36a3202126c"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86" name="Google Shape;86;p13"/>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3"/>
          <p:cNvPicPr preferRelativeResize="0"/>
          <p:nvPr/>
        </p:nvPicPr>
        <p:blipFill>
          <a:blip r:embed="rId3">
            <a:alphaModFix/>
          </a:blip>
          <a:stretch>
            <a:fillRect/>
          </a:stretch>
        </p:blipFill>
        <p:spPr>
          <a:xfrm>
            <a:off x="0" y="0"/>
            <a:ext cx="9143997" cy="5889124"/>
          </a:xfrm>
          <a:prstGeom prst="rect">
            <a:avLst/>
          </a:prstGeom>
          <a:noFill/>
          <a:ln>
            <a:noFill/>
          </a:ln>
        </p:spPr>
      </p:pic>
      <p:sp>
        <p:nvSpPr>
          <p:cNvPr id="88" name="Google Shape;88;p13"/>
          <p:cNvSpPr txBox="1"/>
          <p:nvPr>
            <p:ph type="title"/>
          </p:nvPr>
        </p:nvSpPr>
        <p:spPr>
          <a:xfrm>
            <a:off x="534150" y="555600"/>
            <a:ext cx="8288100" cy="131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844">
                <a:solidFill>
                  <a:schemeClr val="lt1"/>
                </a:solidFill>
              </a:rPr>
              <a:t>Elliott Wave Theory  </a:t>
            </a:r>
            <a:endParaRPr sz="2844">
              <a:solidFill>
                <a:schemeClr val="lt1"/>
              </a:solidFill>
            </a:endParaRPr>
          </a:p>
          <a:p>
            <a:pPr indent="0" lvl="0" marL="0" rtl="0" algn="ctr">
              <a:spcBef>
                <a:spcPts val="0"/>
              </a:spcBef>
              <a:spcAft>
                <a:spcPts val="0"/>
              </a:spcAft>
              <a:buNone/>
            </a:pPr>
            <a:r>
              <a:rPr lang="en" sz="2844">
                <a:solidFill>
                  <a:schemeClr val="lt1"/>
                </a:solidFill>
              </a:rPr>
              <a:t>&amp;</a:t>
            </a:r>
            <a:endParaRPr sz="2844">
              <a:solidFill>
                <a:schemeClr val="lt1"/>
              </a:solidFill>
            </a:endParaRPr>
          </a:p>
          <a:p>
            <a:pPr indent="0" lvl="0" marL="0" rtl="0" algn="ctr">
              <a:spcBef>
                <a:spcPts val="0"/>
              </a:spcBef>
              <a:spcAft>
                <a:spcPts val="0"/>
              </a:spcAft>
              <a:buNone/>
            </a:pPr>
            <a:r>
              <a:rPr lang="en" sz="2844">
                <a:solidFill>
                  <a:schemeClr val="lt1"/>
                </a:solidFill>
              </a:rPr>
              <a:t>Fibonacci Retracement </a:t>
            </a:r>
            <a:endParaRPr/>
          </a:p>
        </p:txBody>
      </p:sp>
      <p:sp>
        <p:nvSpPr>
          <p:cNvPr id="89" name="Google Shape;89;p13"/>
          <p:cNvSpPr txBox="1"/>
          <p:nvPr/>
        </p:nvSpPr>
        <p:spPr>
          <a:xfrm>
            <a:off x="4823375" y="3976775"/>
            <a:ext cx="4239900" cy="81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74">
                <a:solidFill>
                  <a:schemeClr val="lt1"/>
                </a:solidFill>
                <a:latin typeface="Roboto"/>
                <a:ea typeface="Roboto"/>
                <a:cs typeface="Roboto"/>
                <a:sym typeface="Roboto"/>
              </a:rPr>
              <a:t>Emerson Wen, Andrew Fernandez, and Jamel Boyer</a:t>
            </a:r>
            <a:endParaRPr b="1" sz="1374">
              <a:solidFill>
                <a:schemeClr val="lt1"/>
              </a:solidFill>
              <a:latin typeface="Roboto"/>
              <a:ea typeface="Roboto"/>
              <a:cs typeface="Roboto"/>
              <a:sym typeface="Roboto"/>
            </a:endParaRPr>
          </a:p>
          <a:p>
            <a:pPr indent="0" lvl="0" marL="0" rtl="0" algn="l">
              <a:spcBef>
                <a:spcPts val="0"/>
              </a:spcBef>
              <a:spcAft>
                <a:spcPts val="0"/>
              </a:spcAft>
              <a:buNone/>
            </a:pPr>
            <a:r>
              <a:t/>
            </a:r>
            <a:endParaRPr b="1" sz="1374">
              <a:solidFill>
                <a:schemeClr val="lt1"/>
              </a:solidFill>
              <a:latin typeface="Roboto"/>
              <a:ea typeface="Roboto"/>
              <a:cs typeface="Roboto"/>
              <a:sym typeface="Roboto"/>
            </a:endParaRPr>
          </a:p>
          <a:p>
            <a:pPr indent="0" lvl="0" marL="0" rtl="0" algn="ctr">
              <a:spcBef>
                <a:spcPts val="0"/>
              </a:spcBef>
              <a:spcAft>
                <a:spcPts val="0"/>
              </a:spcAft>
              <a:buNone/>
            </a:pPr>
            <a:r>
              <a:rPr b="1" lang="en" sz="1374">
                <a:solidFill>
                  <a:schemeClr val="lt1"/>
                </a:solidFill>
                <a:latin typeface="Roboto"/>
                <a:ea typeface="Roboto"/>
                <a:cs typeface="Roboto"/>
                <a:sym typeface="Roboto"/>
              </a:rPr>
              <a:t>The Crypto-Surfers</a:t>
            </a:r>
            <a:endParaRPr sz="100"/>
          </a:p>
        </p:txBody>
      </p:sp>
      <p:sp>
        <p:nvSpPr>
          <p:cNvPr id="90" name="Google Shape;90;p13"/>
          <p:cNvSpPr txBox="1"/>
          <p:nvPr/>
        </p:nvSpPr>
        <p:spPr>
          <a:xfrm>
            <a:off x="0" y="47235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Roboto"/>
                <a:ea typeface="Roboto"/>
                <a:cs typeface="Roboto"/>
                <a:sym typeface="Roboto"/>
              </a:rPr>
              <a:t>Rutgers FinTech 2022</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Problem With Trading </a:t>
            </a:r>
            <a:endParaRPr/>
          </a:p>
        </p:txBody>
      </p:sp>
      <p:sp>
        <p:nvSpPr>
          <p:cNvPr id="96" name="Google Shape;96;p1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4"/>
          <p:cNvPicPr preferRelativeResize="0"/>
          <p:nvPr/>
        </p:nvPicPr>
        <p:blipFill>
          <a:blip r:embed="rId3">
            <a:alphaModFix/>
          </a:blip>
          <a:stretch>
            <a:fillRect/>
          </a:stretch>
        </p:blipFill>
        <p:spPr>
          <a:xfrm>
            <a:off x="4572000" y="1280550"/>
            <a:ext cx="4199250" cy="3015550"/>
          </a:xfrm>
          <a:prstGeom prst="rect">
            <a:avLst/>
          </a:prstGeom>
          <a:noFill/>
          <a:ln>
            <a:noFill/>
          </a:ln>
        </p:spPr>
      </p:pic>
      <p:pic>
        <p:nvPicPr>
          <p:cNvPr id="98" name="Google Shape;98;p14"/>
          <p:cNvPicPr preferRelativeResize="0"/>
          <p:nvPr/>
        </p:nvPicPr>
        <p:blipFill>
          <a:blip r:embed="rId4">
            <a:alphaModFix/>
          </a:blip>
          <a:stretch>
            <a:fillRect/>
          </a:stretch>
        </p:blipFill>
        <p:spPr>
          <a:xfrm>
            <a:off x="311700" y="1139887"/>
            <a:ext cx="3999900" cy="35554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75725" y="13255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Predicting the Start of Price Trend </a:t>
            </a:r>
            <a:endParaRPr/>
          </a:p>
        </p:txBody>
      </p:sp>
      <p:sp>
        <p:nvSpPr>
          <p:cNvPr id="104" name="Google Shape;104;p15"/>
          <p:cNvSpPr txBox="1"/>
          <p:nvPr>
            <p:ph idx="2" type="body"/>
          </p:nvPr>
        </p:nvSpPr>
        <p:spPr>
          <a:xfrm>
            <a:off x="4832400" y="13598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rgbClr val="333333"/>
              </a:solidFill>
            </a:endParaRPr>
          </a:p>
          <a:p>
            <a:pPr indent="0" lvl="0" marL="0" rtl="0" algn="l">
              <a:lnSpc>
                <a:spcPct val="115000"/>
              </a:lnSpc>
              <a:spcBef>
                <a:spcPts val="1200"/>
              </a:spcBef>
              <a:spcAft>
                <a:spcPts val="0"/>
              </a:spcAft>
              <a:buNone/>
            </a:pPr>
            <a:r>
              <a:rPr lang="en" sz="1350">
                <a:solidFill>
                  <a:srgbClr val="151526"/>
                </a:solidFill>
                <a:highlight>
                  <a:srgbClr val="FCFCFC"/>
                </a:highlight>
              </a:rPr>
              <a:t>Our project focuses on selecting the best indicator to predict the beginning of an impulse or correction wave. We plan to do this by using </a:t>
            </a:r>
            <a:r>
              <a:rPr lang="en" sz="1350">
                <a:solidFill>
                  <a:srgbClr val="151526"/>
                </a:solidFill>
                <a:highlight>
                  <a:srgbClr val="F0F0F0"/>
                </a:highlight>
              </a:rPr>
              <a:t>Python</a:t>
            </a:r>
            <a:r>
              <a:rPr lang="en" sz="1350">
                <a:solidFill>
                  <a:srgbClr val="151526"/>
                </a:solidFill>
                <a:highlight>
                  <a:srgbClr val="FCFCFC"/>
                </a:highlight>
              </a:rPr>
              <a:t> data analytics packages for a crypto currency called </a:t>
            </a:r>
            <a:r>
              <a:rPr b="1" lang="en" sz="1350">
                <a:solidFill>
                  <a:srgbClr val="151526"/>
                </a:solidFill>
                <a:highlight>
                  <a:srgbClr val="FCFCFC"/>
                </a:highlight>
              </a:rPr>
              <a:t>Solana</a:t>
            </a:r>
            <a:r>
              <a:rPr lang="en" sz="1350">
                <a:solidFill>
                  <a:srgbClr val="151526"/>
                </a:solidFill>
                <a:highlight>
                  <a:srgbClr val="FCFCFC"/>
                </a:highlight>
              </a:rPr>
              <a:t>.</a:t>
            </a:r>
            <a:endParaRPr sz="1350">
              <a:solidFill>
                <a:srgbClr val="151526"/>
              </a:solidFill>
              <a:highlight>
                <a:srgbClr val="FCFCFC"/>
              </a:highlight>
            </a:endParaRPr>
          </a:p>
          <a:p>
            <a:pPr indent="457200" lvl="0" marL="0" rtl="0" algn="l">
              <a:lnSpc>
                <a:spcPct val="95000"/>
              </a:lnSpc>
              <a:spcBef>
                <a:spcPts val="1800"/>
              </a:spcBef>
              <a:spcAft>
                <a:spcPts val="0"/>
              </a:spcAft>
              <a:buNone/>
            </a:pPr>
            <a:r>
              <a:rPr lang="en" sz="700">
                <a:solidFill>
                  <a:srgbClr val="000000"/>
                </a:solidFill>
              </a:rPr>
              <a:t>* All graphs were plotted by Jamel Boyer via his personal TradingView account.</a:t>
            </a:r>
            <a:endParaRPr sz="700">
              <a:solidFill>
                <a:srgbClr val="151526"/>
              </a:solidFill>
              <a:highlight>
                <a:srgbClr val="FCFCFC"/>
              </a:highlight>
            </a:endParaRPr>
          </a:p>
          <a:p>
            <a:pPr indent="0" lvl="0" marL="0" rtl="0" algn="l">
              <a:spcBef>
                <a:spcPts val="1800"/>
              </a:spcBef>
              <a:spcAft>
                <a:spcPts val="1200"/>
              </a:spcAft>
              <a:buNone/>
            </a:pPr>
            <a:r>
              <a:t/>
            </a:r>
            <a:endParaRPr sz="1350">
              <a:solidFill>
                <a:srgbClr val="333333"/>
              </a:solidFill>
            </a:endParaRPr>
          </a:p>
        </p:txBody>
      </p:sp>
      <p:pic>
        <p:nvPicPr>
          <p:cNvPr id="105" name="Google Shape;105;p15"/>
          <p:cNvPicPr preferRelativeResize="0"/>
          <p:nvPr/>
        </p:nvPicPr>
        <p:blipFill>
          <a:blip r:embed="rId3">
            <a:alphaModFix/>
          </a:blip>
          <a:stretch>
            <a:fillRect/>
          </a:stretch>
        </p:blipFill>
        <p:spPr>
          <a:xfrm>
            <a:off x="704300" y="1231263"/>
            <a:ext cx="3300950" cy="2663525"/>
          </a:xfrm>
          <a:prstGeom prst="rect">
            <a:avLst/>
          </a:prstGeom>
          <a:noFill/>
          <a:ln>
            <a:noFill/>
          </a:ln>
        </p:spPr>
      </p:pic>
      <p:pic>
        <p:nvPicPr>
          <p:cNvPr id="106" name="Google Shape;106;p15"/>
          <p:cNvPicPr preferRelativeResize="0"/>
          <p:nvPr/>
        </p:nvPicPr>
        <p:blipFill>
          <a:blip r:embed="rId4">
            <a:alphaModFix/>
          </a:blip>
          <a:stretch>
            <a:fillRect/>
          </a:stretch>
        </p:blipFill>
        <p:spPr>
          <a:xfrm>
            <a:off x="864600" y="773025"/>
            <a:ext cx="2980342" cy="366300"/>
          </a:xfrm>
          <a:prstGeom prst="rect">
            <a:avLst/>
          </a:prstGeom>
          <a:noFill/>
          <a:ln>
            <a:noFill/>
          </a:ln>
        </p:spPr>
      </p:pic>
      <p:sp>
        <p:nvSpPr>
          <p:cNvPr id="107" name="Google Shape;107;p15"/>
          <p:cNvSpPr txBox="1"/>
          <p:nvPr>
            <p:ph idx="1" type="body"/>
          </p:nvPr>
        </p:nvSpPr>
        <p:spPr>
          <a:xfrm>
            <a:off x="663225" y="3986725"/>
            <a:ext cx="3383100" cy="60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187">
                <a:solidFill>
                  <a:srgbClr val="000000"/>
                </a:solidFill>
              </a:rPr>
              <a:t>Start of the Wave in Dec 2020 to the completion in Nov 2021 there was %490 increase in price over that period in time. </a:t>
            </a:r>
            <a:endParaRPr sz="1187">
              <a:solidFill>
                <a:srgbClr val="000000"/>
              </a:solidFill>
            </a:endParaRPr>
          </a:p>
          <a:p>
            <a:pPr indent="0" lvl="0" marL="0" rtl="0" algn="l">
              <a:lnSpc>
                <a:spcPct val="95000"/>
              </a:lnSpc>
              <a:spcBef>
                <a:spcPts val="1800"/>
              </a:spcBef>
              <a:spcAft>
                <a:spcPts val="0"/>
              </a:spcAft>
              <a:buSzPts val="688"/>
              <a:buNone/>
            </a:pPr>
            <a:r>
              <a:t/>
            </a:r>
            <a:endParaRPr sz="787">
              <a:solidFill>
                <a:srgbClr val="000000"/>
              </a:solidFill>
            </a:endParaRPr>
          </a:p>
          <a:p>
            <a:pPr indent="0" lvl="0" marL="0" rtl="0" algn="l">
              <a:lnSpc>
                <a:spcPct val="95000"/>
              </a:lnSpc>
              <a:spcBef>
                <a:spcPts val="1800"/>
              </a:spcBef>
              <a:spcAft>
                <a:spcPts val="1200"/>
              </a:spcAft>
              <a:buSzPts val="688"/>
              <a:buNone/>
            </a:pPr>
            <a:r>
              <a:t/>
            </a:r>
            <a:endParaRPr sz="127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4598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Take the Emotion Out of Trading </a:t>
            </a:r>
            <a:endParaRPr/>
          </a:p>
        </p:txBody>
      </p:sp>
      <p:sp>
        <p:nvSpPr>
          <p:cNvPr id="113" name="Google Shape;113;p16"/>
          <p:cNvSpPr txBox="1"/>
          <p:nvPr>
            <p:ph idx="1" type="body"/>
          </p:nvPr>
        </p:nvSpPr>
        <p:spPr>
          <a:xfrm>
            <a:off x="4743750" y="1238325"/>
            <a:ext cx="3999900" cy="3339000"/>
          </a:xfrm>
          <a:prstGeom prst="rect">
            <a:avLst/>
          </a:prstGeom>
        </p:spPr>
        <p:txBody>
          <a:bodyPr anchorCtr="0" anchor="t" bIns="91425" lIns="91425" spcFirstLastPara="1" rIns="91425" wrap="square" tIns="91425">
            <a:normAutofit fontScale="70000" lnSpcReduction="10000"/>
          </a:bodyPr>
          <a:lstStyle/>
          <a:p>
            <a:pPr indent="-298642" lvl="0" marL="457200" rtl="0" algn="l">
              <a:spcBef>
                <a:spcPts val="0"/>
              </a:spcBef>
              <a:spcAft>
                <a:spcPts val="0"/>
              </a:spcAft>
              <a:buClr>
                <a:srgbClr val="333333"/>
              </a:buClr>
              <a:buSzPct val="100000"/>
              <a:buChar char="●"/>
            </a:pPr>
            <a:r>
              <a:rPr lang="en" sz="1575">
                <a:solidFill>
                  <a:srgbClr val="333333"/>
                </a:solidFill>
                <a:highlight>
                  <a:srgbClr val="FFFFFF"/>
                </a:highlight>
              </a:rPr>
              <a:t>Elliott Wave Theory is one of the tools of technical analysis based on the psychology of individuals; which in recent years has become an important tool for analysts and investors. This theory exists in all financial markets, especially the stock market, which is widely welcomed and popular. </a:t>
            </a:r>
            <a:endParaRPr sz="1575">
              <a:solidFill>
                <a:srgbClr val="333333"/>
              </a:solidFill>
              <a:highlight>
                <a:srgbClr val="FFFFFF"/>
              </a:highlight>
            </a:endParaRPr>
          </a:p>
          <a:p>
            <a:pPr indent="0" lvl="0" marL="0" rtl="0" algn="l">
              <a:spcBef>
                <a:spcPts val="1200"/>
              </a:spcBef>
              <a:spcAft>
                <a:spcPts val="0"/>
              </a:spcAft>
              <a:buNone/>
            </a:pPr>
            <a:r>
              <a:t/>
            </a:r>
            <a:endParaRPr sz="1050">
              <a:solidFill>
                <a:srgbClr val="333333"/>
              </a:solidFill>
              <a:highlight>
                <a:srgbClr val="FFFFFF"/>
              </a:highlight>
              <a:latin typeface="Arial"/>
              <a:ea typeface="Arial"/>
              <a:cs typeface="Arial"/>
              <a:sym typeface="Arial"/>
            </a:endParaRPr>
          </a:p>
          <a:p>
            <a:pPr indent="-298642" lvl="0" marL="457200" rtl="0" algn="l">
              <a:spcBef>
                <a:spcPts val="1200"/>
              </a:spcBef>
              <a:spcAft>
                <a:spcPts val="0"/>
              </a:spcAft>
              <a:buClr>
                <a:srgbClr val="333333"/>
              </a:buClr>
              <a:buSzPct val="100000"/>
              <a:buChar char="●"/>
            </a:pPr>
            <a:r>
              <a:rPr lang="en" sz="1575">
                <a:solidFill>
                  <a:srgbClr val="333333"/>
                </a:solidFill>
                <a:highlight>
                  <a:srgbClr val="FFFFFF"/>
                </a:highlight>
              </a:rPr>
              <a:t>Total index data from 2008-05-14 to 2020-11-25 of the </a:t>
            </a:r>
            <a:r>
              <a:rPr lang="en" sz="1575">
                <a:solidFill>
                  <a:srgbClr val="333333"/>
                </a:solidFill>
                <a:highlight>
                  <a:srgbClr val="FFFFFF"/>
                </a:highlight>
              </a:rPr>
              <a:t>Tehran Stock Exchange index</a:t>
            </a:r>
            <a:r>
              <a:rPr lang="en" sz="1575">
                <a:solidFill>
                  <a:srgbClr val="333333"/>
                </a:solidFill>
                <a:highlight>
                  <a:srgbClr val="FFFFFF"/>
                </a:highlight>
              </a:rPr>
              <a:t> were reviewed daily. The study of the identified Elliott Waves and support vector machine and decision tree algorithms are able to predict the future trend of the total index with an accuracy of over 90 percent.</a:t>
            </a:r>
            <a:endParaRPr sz="1575">
              <a:solidFill>
                <a:srgbClr val="333333"/>
              </a:solidFill>
              <a:highlight>
                <a:srgbClr val="FFFFFF"/>
              </a:highlight>
            </a:endParaRPr>
          </a:p>
          <a:p>
            <a:pPr indent="457200" lvl="0" marL="1371600" rtl="0" algn="l">
              <a:spcBef>
                <a:spcPts val="1200"/>
              </a:spcBef>
              <a:spcAft>
                <a:spcPts val="0"/>
              </a:spcAft>
              <a:buNone/>
            </a:pPr>
            <a:r>
              <a:rPr lang="en" sz="1004" u="sng">
                <a:solidFill>
                  <a:schemeClr val="hlink"/>
                </a:solidFill>
                <a:highlight>
                  <a:srgbClr val="FFFFFF"/>
                </a:highlight>
                <a:hlinkClick r:id="rId3"/>
              </a:rPr>
              <a:t>https://jfr.ut.ac.ir/article_82176.html?lang=en</a:t>
            </a:r>
            <a:endParaRPr sz="1004">
              <a:solidFill>
                <a:srgbClr val="333333"/>
              </a:solidFill>
              <a:highlight>
                <a:srgbClr val="FFFFFF"/>
              </a:highlight>
            </a:endParaRPr>
          </a:p>
          <a:p>
            <a:pPr indent="0" lvl="0" marL="0" rtl="0" algn="l">
              <a:spcBef>
                <a:spcPts val="1200"/>
              </a:spcBef>
              <a:spcAft>
                <a:spcPts val="1200"/>
              </a:spcAft>
              <a:buNone/>
            </a:pPr>
            <a:r>
              <a:t/>
            </a:r>
            <a:endParaRPr sz="1575">
              <a:solidFill>
                <a:srgbClr val="333333"/>
              </a:solidFill>
              <a:highlight>
                <a:srgbClr val="FFFFFF"/>
              </a:highlight>
            </a:endParaRPr>
          </a:p>
        </p:txBody>
      </p:sp>
      <p:pic>
        <p:nvPicPr>
          <p:cNvPr id="114" name="Google Shape;114;p16"/>
          <p:cNvPicPr preferRelativeResize="0"/>
          <p:nvPr/>
        </p:nvPicPr>
        <p:blipFill>
          <a:blip r:embed="rId4">
            <a:alphaModFix/>
          </a:blip>
          <a:stretch>
            <a:fillRect/>
          </a:stretch>
        </p:blipFill>
        <p:spPr>
          <a:xfrm>
            <a:off x="311700" y="1308222"/>
            <a:ext cx="3957600" cy="3454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969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Riding the </a:t>
            </a:r>
            <a:r>
              <a:rPr lang="en"/>
              <a:t>Elliott</a:t>
            </a:r>
            <a:r>
              <a:rPr lang="en"/>
              <a:t> Wave </a:t>
            </a:r>
            <a:endParaRPr/>
          </a:p>
        </p:txBody>
      </p:sp>
      <p:sp>
        <p:nvSpPr>
          <p:cNvPr id="120" name="Google Shape;120;p17"/>
          <p:cNvSpPr txBox="1"/>
          <p:nvPr>
            <p:ph idx="1" type="body"/>
          </p:nvPr>
        </p:nvSpPr>
        <p:spPr>
          <a:xfrm>
            <a:off x="5049700" y="803625"/>
            <a:ext cx="3451800" cy="3339000"/>
          </a:xfrm>
          <a:prstGeom prst="rect">
            <a:avLst/>
          </a:prstGeom>
        </p:spPr>
        <p:txBody>
          <a:bodyPr anchorCtr="0" anchor="t" bIns="91425" lIns="91425" spcFirstLastPara="1" rIns="91425" wrap="square" tIns="91425">
            <a:normAutofit fontScale="85000"/>
          </a:bodyPr>
          <a:lstStyle/>
          <a:p>
            <a:pPr indent="-298767" lvl="0" marL="457200" rtl="0" algn="l">
              <a:spcBef>
                <a:spcPts val="0"/>
              </a:spcBef>
              <a:spcAft>
                <a:spcPts val="0"/>
              </a:spcAft>
              <a:buClr>
                <a:srgbClr val="333333"/>
              </a:buClr>
              <a:buSzPct val="100000"/>
              <a:buChar char="●"/>
            </a:pPr>
            <a:r>
              <a:rPr lang="en" sz="1300">
                <a:solidFill>
                  <a:srgbClr val="333333"/>
                </a:solidFill>
              </a:rPr>
              <a:t>The Elliott wave theory states that each move in the direction of the trend regardless of whether it is up or down there are 5 waves that are called as </a:t>
            </a:r>
            <a:r>
              <a:rPr b="1" lang="en" sz="1300">
                <a:solidFill>
                  <a:srgbClr val="333333"/>
                </a:solidFill>
              </a:rPr>
              <a:t>impulse waves</a:t>
            </a:r>
            <a:r>
              <a:rPr lang="en" sz="1300">
                <a:solidFill>
                  <a:srgbClr val="333333"/>
                </a:solidFill>
              </a:rPr>
              <a:t>. </a:t>
            </a:r>
            <a:endParaRPr sz="1300">
              <a:solidFill>
                <a:srgbClr val="333333"/>
              </a:solidFill>
            </a:endParaRPr>
          </a:p>
          <a:p>
            <a:pPr indent="0" lvl="0" marL="457200" rtl="0" algn="l">
              <a:spcBef>
                <a:spcPts val="1200"/>
              </a:spcBef>
              <a:spcAft>
                <a:spcPts val="0"/>
              </a:spcAft>
              <a:buNone/>
            </a:pPr>
            <a:r>
              <a:t/>
            </a:r>
            <a:endParaRPr sz="1100">
              <a:solidFill>
                <a:srgbClr val="333333"/>
              </a:solidFill>
            </a:endParaRPr>
          </a:p>
          <a:p>
            <a:pPr indent="-298767" lvl="0" marL="457200" rtl="0" algn="l">
              <a:spcBef>
                <a:spcPts val="1200"/>
              </a:spcBef>
              <a:spcAft>
                <a:spcPts val="0"/>
              </a:spcAft>
              <a:buClr>
                <a:srgbClr val="333333"/>
              </a:buClr>
              <a:buSzPct val="100000"/>
              <a:buChar char="●"/>
            </a:pPr>
            <a:r>
              <a:rPr lang="en" sz="1300">
                <a:solidFill>
                  <a:srgbClr val="333333"/>
                </a:solidFill>
              </a:rPr>
              <a:t>Since price doesn't move in a straight line these five waves would be interspersed with 3 smaller waves in the opposite direction that are called as </a:t>
            </a:r>
            <a:r>
              <a:rPr b="1" lang="en" sz="1300">
                <a:solidFill>
                  <a:srgbClr val="333333"/>
                </a:solidFill>
              </a:rPr>
              <a:t>corrective waves</a:t>
            </a:r>
            <a:r>
              <a:rPr lang="en" sz="1300">
                <a:solidFill>
                  <a:srgbClr val="333333"/>
                </a:solidFill>
              </a:rPr>
              <a:t>. </a:t>
            </a:r>
            <a:endParaRPr sz="1300">
              <a:solidFill>
                <a:srgbClr val="333333"/>
              </a:solidFill>
            </a:endParaRPr>
          </a:p>
          <a:p>
            <a:pPr indent="457200" lvl="0" marL="1371600" rtl="0" algn="l">
              <a:spcBef>
                <a:spcPts val="1200"/>
              </a:spcBef>
              <a:spcAft>
                <a:spcPts val="0"/>
              </a:spcAft>
              <a:buNone/>
            </a:pPr>
            <a:r>
              <a:rPr lang="en" sz="947" u="sng">
                <a:solidFill>
                  <a:schemeClr val="hlink"/>
                </a:solidFill>
                <a:hlinkClick r:id="rId3"/>
              </a:rPr>
              <a:t>https://www.investopedia.com/terms/e/elliottwavetheory.asp</a:t>
            </a:r>
            <a:endParaRPr sz="947">
              <a:solidFill>
                <a:srgbClr val="333333"/>
              </a:solidFill>
            </a:endParaRPr>
          </a:p>
          <a:p>
            <a:pPr indent="0" lvl="0" marL="457200" rtl="0" algn="l">
              <a:spcBef>
                <a:spcPts val="1200"/>
              </a:spcBef>
              <a:spcAft>
                <a:spcPts val="0"/>
              </a:spcAft>
              <a:buNone/>
            </a:pPr>
            <a:r>
              <a:t/>
            </a:r>
            <a:endParaRPr sz="1300">
              <a:solidFill>
                <a:srgbClr val="333333"/>
              </a:solidFill>
            </a:endParaRPr>
          </a:p>
          <a:p>
            <a:pPr indent="0" lvl="0" marL="457200" rtl="0" algn="l">
              <a:spcBef>
                <a:spcPts val="1200"/>
              </a:spcBef>
              <a:spcAft>
                <a:spcPts val="1200"/>
              </a:spcAft>
              <a:buNone/>
            </a:pPr>
            <a:r>
              <a:t/>
            </a:r>
            <a:endParaRPr sz="1300">
              <a:solidFill>
                <a:srgbClr val="333333"/>
              </a:solidFill>
            </a:endParaRPr>
          </a:p>
        </p:txBody>
      </p:sp>
      <p:pic>
        <p:nvPicPr>
          <p:cNvPr id="121" name="Google Shape;121;p17"/>
          <p:cNvPicPr preferRelativeResize="0"/>
          <p:nvPr/>
        </p:nvPicPr>
        <p:blipFill>
          <a:blip r:embed="rId4">
            <a:alphaModFix/>
          </a:blip>
          <a:stretch>
            <a:fillRect/>
          </a:stretch>
        </p:blipFill>
        <p:spPr>
          <a:xfrm>
            <a:off x="654500" y="803625"/>
            <a:ext cx="4142324" cy="3277024"/>
          </a:xfrm>
          <a:prstGeom prst="rect">
            <a:avLst/>
          </a:prstGeom>
          <a:noFill/>
          <a:ln>
            <a:noFill/>
          </a:ln>
        </p:spPr>
      </p:pic>
      <p:sp>
        <p:nvSpPr>
          <p:cNvPr id="122" name="Google Shape;122;p17"/>
          <p:cNvSpPr txBox="1"/>
          <p:nvPr>
            <p:ph idx="1" type="body"/>
          </p:nvPr>
        </p:nvSpPr>
        <p:spPr>
          <a:xfrm>
            <a:off x="1092913" y="4260600"/>
            <a:ext cx="3265500" cy="40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Price Dec 2020 - Feb 2022</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17522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Retracements - Fibonacci</a:t>
            </a:r>
            <a:endParaRPr b="1" sz="17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28" name="Google Shape;128;p18"/>
          <p:cNvSpPr txBox="1"/>
          <p:nvPr>
            <p:ph idx="1" type="body"/>
          </p:nvPr>
        </p:nvSpPr>
        <p:spPr>
          <a:xfrm>
            <a:off x="4617050" y="1308200"/>
            <a:ext cx="4299300" cy="2213400"/>
          </a:xfrm>
          <a:prstGeom prst="rect">
            <a:avLst/>
          </a:prstGeom>
        </p:spPr>
        <p:txBody>
          <a:bodyPr anchorCtr="0" anchor="t" bIns="91425" lIns="91425" spcFirstLastPara="1" rIns="91425" wrap="square" tIns="91425">
            <a:normAutofit fontScale="85000"/>
          </a:bodyPr>
          <a:lstStyle/>
          <a:p>
            <a:pPr indent="0" lvl="0" marL="457200" rtl="0" algn="l">
              <a:spcBef>
                <a:spcPts val="0"/>
              </a:spcBef>
              <a:spcAft>
                <a:spcPts val="0"/>
              </a:spcAft>
              <a:buNone/>
            </a:pPr>
            <a:r>
              <a:rPr lang="en" sz="1350">
                <a:solidFill>
                  <a:srgbClr val="000000"/>
                </a:solidFill>
                <a:highlight>
                  <a:srgbClr val="FFFFFF"/>
                </a:highlight>
              </a:rPr>
              <a:t>Usually, a correction tests one of the </a:t>
            </a:r>
            <a:r>
              <a:rPr lang="en" sz="1350">
                <a:solidFill>
                  <a:srgbClr val="237FAD"/>
                </a:solidFill>
                <a:highlight>
                  <a:srgbClr val="FFFFFF"/>
                </a:highlight>
                <a:uFill>
                  <a:noFill/>
                </a:uFill>
                <a:hlinkClick r:id="rId3">
                  <a:extLst>
                    <a:ext uri="{A12FA001-AC4F-418D-AE19-62706E023703}">
                      <ahyp:hlinkClr val="tx"/>
                    </a:ext>
                  </a:extLst>
                </a:hlinkClick>
              </a:rPr>
              <a:t>Fibonacci</a:t>
            </a:r>
            <a:r>
              <a:rPr lang="en" sz="1350">
                <a:solidFill>
                  <a:srgbClr val="000000"/>
                </a:solidFill>
                <a:highlight>
                  <a:srgbClr val="FFFFFF"/>
                </a:highlight>
              </a:rPr>
              <a:t> levels of the previous wave. The most common levels are 0.236, 0.382, 0.5, 0.618, 0.786. The last one is 0.618, which quite often turns out to be a useful level. </a:t>
            </a:r>
            <a:endParaRPr sz="1350">
              <a:solidFill>
                <a:srgbClr val="111111"/>
              </a:solidFill>
              <a:highlight>
                <a:srgbClr val="FFFFFF"/>
              </a:highlight>
            </a:endParaRPr>
          </a:p>
          <a:p>
            <a:pPr indent="457200" lvl="0" marL="457200" rtl="0" algn="l">
              <a:lnSpc>
                <a:spcPct val="115000"/>
              </a:lnSpc>
              <a:spcBef>
                <a:spcPts val="800"/>
              </a:spcBef>
              <a:spcAft>
                <a:spcPts val="0"/>
              </a:spcAft>
              <a:buNone/>
            </a:pPr>
            <a:r>
              <a:rPr lang="en" sz="1100" u="sng">
                <a:solidFill>
                  <a:schemeClr val="hlink"/>
                </a:solidFill>
                <a:hlinkClick r:id="rId4"/>
              </a:rPr>
              <a:t>https://fbs.com/analytics/guidebooks/fibonacci-tools-60</a:t>
            </a:r>
            <a:endParaRPr sz="1100">
              <a:solidFill>
                <a:srgbClr val="000000"/>
              </a:solidFill>
            </a:endParaRPr>
          </a:p>
          <a:p>
            <a:pPr indent="0" lvl="0" marL="0" rtl="0" algn="l">
              <a:lnSpc>
                <a:spcPct val="115000"/>
              </a:lnSpc>
              <a:spcBef>
                <a:spcPts val="1800"/>
              </a:spcBef>
              <a:spcAft>
                <a:spcPts val="0"/>
              </a:spcAft>
              <a:buNone/>
            </a:pPr>
            <a:r>
              <a:t/>
            </a:r>
            <a:endParaRPr sz="1100">
              <a:solidFill>
                <a:srgbClr val="000000"/>
              </a:solidFill>
            </a:endParaRPr>
          </a:p>
          <a:p>
            <a:pPr indent="0" lvl="0" marL="0" rtl="0" algn="l">
              <a:spcBef>
                <a:spcPts val="1800"/>
              </a:spcBef>
              <a:spcAft>
                <a:spcPts val="1200"/>
              </a:spcAft>
              <a:buNone/>
            </a:pPr>
            <a:r>
              <a:t/>
            </a:r>
            <a:endParaRPr/>
          </a:p>
        </p:txBody>
      </p:sp>
      <p:pic>
        <p:nvPicPr>
          <p:cNvPr id="129" name="Google Shape;129;p18"/>
          <p:cNvPicPr preferRelativeResize="0"/>
          <p:nvPr/>
        </p:nvPicPr>
        <p:blipFill>
          <a:blip r:embed="rId5">
            <a:alphaModFix/>
          </a:blip>
          <a:stretch>
            <a:fillRect/>
          </a:stretch>
        </p:blipFill>
        <p:spPr>
          <a:xfrm>
            <a:off x="192075" y="1059225"/>
            <a:ext cx="4099200" cy="3699297"/>
          </a:xfrm>
          <a:prstGeom prst="rect">
            <a:avLst/>
          </a:prstGeom>
          <a:noFill/>
          <a:ln>
            <a:noFill/>
          </a:ln>
        </p:spPr>
      </p:pic>
      <p:sp>
        <p:nvSpPr>
          <p:cNvPr id="130" name="Google Shape;130;p18"/>
          <p:cNvSpPr txBox="1"/>
          <p:nvPr>
            <p:ph idx="1" type="body"/>
          </p:nvPr>
        </p:nvSpPr>
        <p:spPr>
          <a:xfrm>
            <a:off x="398400" y="4799950"/>
            <a:ext cx="3450300" cy="540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Price Dec 2020 - Feb 2022</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1467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Predicting Wave 1 &amp; the Uptrend </a:t>
            </a:r>
            <a:endParaRPr/>
          </a:p>
        </p:txBody>
      </p:sp>
      <p:sp>
        <p:nvSpPr>
          <p:cNvPr id="136" name="Google Shape;136;p19"/>
          <p:cNvSpPr txBox="1"/>
          <p:nvPr>
            <p:ph idx="2" type="body"/>
          </p:nvPr>
        </p:nvSpPr>
        <p:spPr>
          <a:xfrm>
            <a:off x="4832400" y="966200"/>
            <a:ext cx="3999900" cy="15309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a:t>The ultimate objective is to eliminate confusion for the retail merchant and provide buy and sell signals using indicators, and the price trend strategy previously discussed using machine learning.</a:t>
            </a:r>
            <a:endParaRPr/>
          </a:p>
        </p:txBody>
      </p:sp>
      <p:pic>
        <p:nvPicPr>
          <p:cNvPr id="137" name="Google Shape;137;p19"/>
          <p:cNvPicPr preferRelativeResize="0"/>
          <p:nvPr/>
        </p:nvPicPr>
        <p:blipFill>
          <a:blip r:embed="rId3">
            <a:alphaModFix/>
          </a:blip>
          <a:stretch>
            <a:fillRect/>
          </a:stretch>
        </p:blipFill>
        <p:spPr>
          <a:xfrm>
            <a:off x="329575" y="874250"/>
            <a:ext cx="4350057" cy="3551175"/>
          </a:xfrm>
          <a:prstGeom prst="rect">
            <a:avLst/>
          </a:prstGeom>
          <a:noFill/>
          <a:ln>
            <a:noFill/>
          </a:ln>
        </p:spPr>
      </p:pic>
      <p:sp>
        <p:nvSpPr>
          <p:cNvPr id="138" name="Google Shape;138;p19"/>
          <p:cNvSpPr txBox="1"/>
          <p:nvPr>
            <p:ph idx="1" type="body"/>
          </p:nvPr>
        </p:nvSpPr>
        <p:spPr>
          <a:xfrm>
            <a:off x="957038" y="4545100"/>
            <a:ext cx="3095100" cy="392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lang="en" sz="1100"/>
              <a:t>Price Feb 2022 - May 2022</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1467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Confused - Don’t be! We Are Here to Help…</a:t>
            </a:r>
            <a:endParaRPr/>
          </a:p>
        </p:txBody>
      </p:sp>
      <p:sp>
        <p:nvSpPr>
          <p:cNvPr id="144" name="Google Shape;144;p20"/>
          <p:cNvSpPr txBox="1"/>
          <p:nvPr>
            <p:ph idx="1" type="body"/>
          </p:nvPr>
        </p:nvSpPr>
        <p:spPr>
          <a:xfrm>
            <a:off x="5659625" y="902250"/>
            <a:ext cx="3999900" cy="3339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p>
          <a:p>
            <a:pPr indent="0" lvl="0" marL="0" rtl="0" algn="l">
              <a:spcBef>
                <a:spcPts val="1200"/>
              </a:spcBef>
              <a:spcAft>
                <a:spcPts val="0"/>
              </a:spcAft>
              <a:buNone/>
            </a:pPr>
            <a:r>
              <a:rPr b="1" lang="en" sz="1300"/>
              <a:t>Step 1: </a:t>
            </a:r>
            <a:r>
              <a:rPr lang="en" sz="1300"/>
              <a:t>Find an indicator that best predicts the price that is in correlation with our strategy.</a:t>
            </a:r>
            <a:endParaRPr sz="1300"/>
          </a:p>
          <a:p>
            <a:pPr indent="0" lvl="0" marL="0" rtl="0" algn="l">
              <a:spcBef>
                <a:spcPts val="1200"/>
              </a:spcBef>
              <a:spcAft>
                <a:spcPts val="0"/>
              </a:spcAft>
              <a:buNone/>
            </a:pPr>
            <a:r>
              <a:rPr lang="en" sz="1300"/>
              <a:t>Let's go over some of our initial codes and outputs.</a:t>
            </a:r>
            <a:endParaRPr sz="1300"/>
          </a:p>
          <a:p>
            <a:pPr indent="0" lvl="0" marL="0" rtl="0" algn="l">
              <a:spcBef>
                <a:spcPts val="1200"/>
              </a:spcBef>
              <a:spcAft>
                <a:spcPts val="0"/>
              </a:spcAft>
              <a:buNone/>
            </a:pPr>
            <a:r>
              <a:rPr lang="en" sz="700" u="sng">
                <a:solidFill>
                  <a:schemeClr val="hlink"/>
                </a:solidFill>
                <a:hlinkClick r:id="rId3"/>
              </a:rPr>
              <a:t>https://peijin.medium.com/my-recent-experiments-have-been-focused-on-financial-time-series-forecasting-prediction-using-a-36a3202126c</a:t>
            </a:r>
            <a:endParaRPr sz="700"/>
          </a:p>
          <a:p>
            <a:pPr indent="0" lvl="0" marL="0" rtl="0" algn="l">
              <a:spcBef>
                <a:spcPts val="1200"/>
              </a:spcBef>
              <a:spcAft>
                <a:spcPts val="1200"/>
              </a:spcAft>
              <a:buNone/>
            </a:pPr>
            <a:r>
              <a:t/>
            </a:r>
            <a:endParaRPr sz="800"/>
          </a:p>
        </p:txBody>
      </p:sp>
      <p:pic>
        <p:nvPicPr>
          <p:cNvPr id="145" name="Google Shape;145;p20"/>
          <p:cNvPicPr preferRelativeResize="0"/>
          <p:nvPr/>
        </p:nvPicPr>
        <p:blipFill>
          <a:blip r:embed="rId4">
            <a:alphaModFix/>
          </a:blip>
          <a:stretch>
            <a:fillRect/>
          </a:stretch>
        </p:blipFill>
        <p:spPr>
          <a:xfrm>
            <a:off x="145300" y="967526"/>
            <a:ext cx="5196575" cy="357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